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6"/>
  </p:notesMasterIdLst>
  <p:handoutMasterIdLst>
    <p:handoutMasterId r:id="rId27"/>
  </p:handoutMasterIdLst>
  <p:sldIdLst>
    <p:sldId id="256" r:id="rId2"/>
    <p:sldId id="321" r:id="rId3"/>
    <p:sldId id="318" r:id="rId4"/>
    <p:sldId id="325" r:id="rId5"/>
    <p:sldId id="309" r:id="rId6"/>
    <p:sldId id="310" r:id="rId7"/>
    <p:sldId id="316" r:id="rId8"/>
    <p:sldId id="313" r:id="rId9"/>
    <p:sldId id="326" r:id="rId10"/>
    <p:sldId id="314" r:id="rId11"/>
    <p:sldId id="328" r:id="rId12"/>
    <p:sldId id="336" r:id="rId13"/>
    <p:sldId id="311" r:id="rId14"/>
    <p:sldId id="330" r:id="rId15"/>
    <p:sldId id="331" r:id="rId16"/>
    <p:sldId id="332" r:id="rId17"/>
    <p:sldId id="333" r:id="rId18"/>
    <p:sldId id="320" r:id="rId19"/>
    <p:sldId id="312" r:id="rId20"/>
    <p:sldId id="337" r:id="rId21"/>
    <p:sldId id="335" r:id="rId22"/>
    <p:sldId id="291" r:id="rId23"/>
    <p:sldId id="299" r:id="rId24"/>
    <p:sldId id="338" r:id="rId25"/>
  </p:sldIdLst>
  <p:sldSz cx="9144000" cy="6858000" type="screen4x3"/>
  <p:notesSz cx="6881813" cy="92964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68639" autoAdjust="0"/>
  </p:normalViewPr>
  <p:slideViewPr>
    <p:cSldViewPr>
      <p:cViewPr varScale="1">
        <p:scale>
          <a:sx n="76" d="100"/>
          <a:sy n="76" d="100"/>
        </p:scale>
        <p:origin x="-196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59FE37B-67DE-49D7-B9EB-934C5301BFAC}" type="datetimeFigureOut">
              <a:rPr lang="en-US" smtClean="0"/>
              <a:t>8/1/2014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4BB7337-CEF3-4A11-B76A-0286DE5A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6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89AAB-02AC-4DC1-8790-71B9DDE371FD}" type="datetimeFigureOut">
              <a:rPr lang="en-US" smtClean="0"/>
              <a:t>8/1/2014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16425"/>
            <a:ext cx="55054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B774-5ABD-4455-82D1-9DB255C78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6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1, 2 and</a:t>
            </a:r>
            <a:r>
              <a:rPr lang="en-US" baseline="0" dirty="0" smtClean="0"/>
              <a:t> 4 often approached using individual or group projects. Projects relevant to medical and public health professionals are difficult to come by.</a:t>
            </a:r>
          </a:p>
          <a:p>
            <a:r>
              <a:rPr lang="en-US" baseline="0" dirty="0" smtClean="0"/>
              <a:t>5 technology (Island) allows students to design and carry out a real-seeming clinical trial of their own without running afoul of IRB’s.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25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16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projects</a:t>
            </a:r>
            <a:r>
              <a:rPr lang="en-US" baseline="0" dirty="0" smtClean="0"/>
              <a:t> are from Summer 2014.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Genetic Analysis of Summer's Pain (GASP) -- genetics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Comprehensive Analysis of Twilight Fever in Island Towns (CATFIT) –spatial  (map:</a:t>
            </a:r>
            <a:r>
              <a:rPr lang="en-US" sz="1200" baseline="0" dirty="0" smtClean="0"/>
              <a:t> proportion of all deaths due to Twilight Fever, by village)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Can Altering Student’s Testing Actions Work Across Youth (CASTAWAY) –repeated</a:t>
            </a:r>
            <a:r>
              <a:rPr lang="en-US" sz="1200" baseline="0" dirty="0" smtClean="0"/>
              <a:t> measures, mixed models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Analysis of the Short Term Effects of Caffeine on Hunger (ASTECH) -- crossover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Physical Ability from Coffee and Energy Drinks (PACED) –</a:t>
            </a:r>
            <a:r>
              <a:rPr lang="en-US" sz="1200" baseline="0" dirty="0" smtClean="0"/>
              <a:t> cross-over</a:t>
            </a:r>
            <a:endParaRPr lang="en-US" sz="12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 smtClean="0"/>
              <a:t>Study and Analysis of Depression on Classical-Music Efficacy and Needle-Injected Serotonin (SAD OCEANS) – two-way factorial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18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 Spring 2014</a:t>
            </a:r>
            <a:r>
              <a:rPr lang="en-US" baseline="0" dirty="0" smtClean="0"/>
              <a:t> by Marta (stats) and Laura (</a:t>
            </a:r>
            <a:r>
              <a:rPr lang="en-US" baseline="0" dirty="0" err="1" smtClean="0"/>
              <a:t>biostats</a:t>
            </a:r>
            <a:r>
              <a:rPr lang="en-US" baseline="0" dirty="0" smtClean="0"/>
              <a:t>). Evaluator = Ann.</a:t>
            </a:r>
          </a:p>
          <a:p>
            <a:r>
              <a:rPr lang="en-US" baseline="0" dirty="0" smtClean="0"/>
              <a:t>Class of 75 in </a:t>
            </a:r>
            <a:r>
              <a:rPr lang="en-US" baseline="0" dirty="0" err="1" smtClean="0"/>
              <a:t>PubH</a:t>
            </a:r>
            <a:r>
              <a:rPr lang="en-US" baseline="0" dirty="0" smtClean="0"/>
              <a:t> 6414 with three Tas. Each TA had to consult with three or four groups – too hard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Image from LISA 2020 website blog – consulting in Nigeria.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41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31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7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Fall 2014: Ann</a:t>
            </a:r>
            <a:r>
              <a:rPr lang="en-US" baseline="0" dirty="0" smtClean="0"/>
              <a:t> and Laura, with Barb’s stat students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Image from https://www.medicalcareers.nhs.uk/medical_students/fitness_to_practise.aspx.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09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three are from GAISE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07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Application and Collaboration were mentioned repeatedly as positives</a:t>
            </a:r>
            <a:r>
              <a:rPr lang="en-US" baseline="0" dirty="0" smtClean="0"/>
              <a:t> about the Island project in the student course evaluations.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38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benefits… and quote from </a:t>
            </a:r>
            <a:r>
              <a:rPr lang="en-US" dirty="0" err="1" smtClean="0"/>
              <a:t>PubH</a:t>
            </a:r>
            <a:r>
              <a:rPr lang="en-US" dirty="0" smtClean="0"/>
              <a:t> 6414 student project.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38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</a:t>
            </a:r>
            <a:r>
              <a:rPr lang="en-US" baseline="0" dirty="0" smtClean="0"/>
              <a:t> some limitations – e.g. runs in real time, very few clinics (so hard to find pts with specific diseases for a clinical trial),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95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Goal: to make</a:t>
            </a:r>
            <a:r>
              <a:rPr lang="en-US" baseline="0" dirty="0" smtClean="0"/>
              <a:t> you think that this is the coolest teaching tool ever and you can’t wait to try it!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254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30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Phot</a:t>
            </a:r>
            <a:r>
              <a:rPr lang="en-US" baseline="0" dirty="0" smtClean="0"/>
              <a:t>o from </a:t>
            </a:r>
            <a:r>
              <a:rPr lang="en-US" baseline="0" dirty="0" err="1" smtClean="0"/>
              <a:t>UofM</a:t>
            </a:r>
            <a:r>
              <a:rPr lang="en-US" baseline="0" dirty="0" smtClean="0"/>
              <a:t> global pediatrics blog, posted April 25, 2011. MPH student project.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14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 Fall 2012, online and in-person, by</a:t>
            </a:r>
            <a:r>
              <a:rPr lang="en-US" baseline="0" dirty="0" smtClean="0"/>
              <a:t> Susan and Ann. Later adopted by Rob and Laura. All for 6414.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25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Images (top</a:t>
            </a:r>
            <a:r>
              <a:rPr lang="en-US" baseline="0" dirty="0" smtClean="0"/>
              <a:t> to bottom) from FaceTime, Google Hangouts, and Skype websites.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8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Images </a:t>
            </a:r>
            <a:r>
              <a:rPr lang="en-US" dirty="0" smtClean="0"/>
              <a:t>are from Fall 2013 Online student </a:t>
            </a:r>
            <a:r>
              <a:rPr lang="en-US" dirty="0" smtClean="0"/>
              <a:t>projects</a:t>
            </a:r>
          </a:p>
          <a:p>
            <a:endParaRPr lang="en-US" dirty="0" smtClean="0"/>
          </a:p>
          <a:p>
            <a:r>
              <a:rPr lang="en-US" dirty="0" smtClean="0"/>
              <a:t>Mention benefits</a:t>
            </a:r>
            <a:r>
              <a:rPr lang="en-US" baseline="0" dirty="0" smtClean="0"/>
              <a:t> briefly here; more detail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3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used</a:t>
            </a:r>
            <a:r>
              <a:rPr lang="en-US" baseline="0" dirty="0" smtClean="0"/>
              <a:t> Fall 2013 by Susan and </a:t>
            </a:r>
            <a:r>
              <a:rPr lang="en-US" baseline="0" dirty="0" err="1" smtClean="0"/>
              <a:t>Haitao</a:t>
            </a:r>
            <a:r>
              <a:rPr lang="en-US" baseline="0" dirty="0" smtClean="0"/>
              <a:t>. 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Image from MNepilepsy.org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31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Grad students</a:t>
            </a:r>
            <a:r>
              <a:rPr lang="en-US" baseline="0" dirty="0" smtClean="0"/>
              <a:t> may have used Island before when they took </a:t>
            </a:r>
            <a:r>
              <a:rPr lang="en-US" baseline="0" dirty="0" err="1" smtClean="0"/>
              <a:t>PubH</a:t>
            </a:r>
            <a:r>
              <a:rPr lang="en-US" baseline="0" dirty="0" smtClean="0"/>
              <a:t> 6414 (</a:t>
            </a:r>
            <a:r>
              <a:rPr lang="en-US" baseline="0" dirty="0" err="1" smtClean="0"/>
              <a:t>prereq</a:t>
            </a:r>
            <a:r>
              <a:rPr lang="en-US" baseline="0" dirty="0" smtClean="0"/>
              <a:t>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870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used s</a:t>
            </a:r>
            <a:r>
              <a:rPr lang="en-US" dirty="0" smtClean="0"/>
              <a:t>ummer 2013 by Susan and Greg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8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9" descr="UofM-1_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6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29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57B2842-1A5F-4556-A191-D6152BCCF57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9606D9-3CFF-4DDA-BF4E-03381EE0B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7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2537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5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0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7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661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491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UofM-1_M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752600"/>
            <a:ext cx="77724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61997" y="632624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0619EA1-B00C-4E7A-BBDE-3E1B7997E0C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stat.org/education/gaise/index.cf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losmedicine.org/article/info:doi/10.1371/journal.pmed.1000251" TargetMode="External"/><Relationship Id="rId4" Type="http://schemas.openxmlformats.org/officeDocument/2006/relationships/hyperlink" Target="http://escholarship.org/uc/item/2q0740hv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/>
              <a:t>Engaging Students with Biostatistics by Conducting Clinical Trials on The Island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2667000"/>
          </a:xfrm>
        </p:spPr>
        <p:txBody>
          <a:bodyPr>
            <a:normAutofit/>
          </a:bodyPr>
          <a:lstStyle/>
          <a:p>
            <a:endParaRPr lang="en-US" sz="2000" dirty="0" smtClean="0">
              <a:solidFill>
                <a:srgbClr val="800000"/>
              </a:solidFill>
            </a:endParaRPr>
          </a:p>
          <a:p>
            <a:r>
              <a:rPr lang="en-US" sz="2000" dirty="0" smtClean="0">
                <a:solidFill>
                  <a:srgbClr val="800000"/>
                </a:solidFill>
              </a:rPr>
              <a:t>Joint Statistical Meetings, Boston</a:t>
            </a:r>
          </a:p>
          <a:p>
            <a:r>
              <a:rPr lang="en-US" sz="2000" dirty="0" smtClean="0">
                <a:solidFill>
                  <a:srgbClr val="800000"/>
                </a:solidFill>
              </a:rPr>
              <a:t>August 5, 2014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800" u="sng" dirty="0" smtClean="0">
                <a:solidFill>
                  <a:schemeClr val="tx1"/>
                </a:solidFill>
              </a:rPr>
              <a:t>Ann M. </a:t>
            </a:r>
            <a:r>
              <a:rPr lang="en-US" sz="1800" u="sng" dirty="0" err="1" smtClean="0">
                <a:solidFill>
                  <a:schemeClr val="tx1"/>
                </a:solidFill>
              </a:rPr>
              <a:t>Brearley</a:t>
            </a:r>
            <a:r>
              <a:rPr lang="en-US" sz="1800" dirty="0" smtClean="0">
                <a:solidFill>
                  <a:schemeClr val="tx1"/>
                </a:solidFill>
              </a:rPr>
              <a:t> and Susan E. </a:t>
            </a:r>
            <a:r>
              <a:rPr lang="en-US" sz="1800" dirty="0" err="1" smtClean="0">
                <a:solidFill>
                  <a:schemeClr val="tx1"/>
                </a:solidFill>
              </a:rPr>
              <a:t>Telke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600" dirty="0" smtClean="0">
                <a:solidFill>
                  <a:schemeClr val="tx1"/>
                </a:solidFill>
              </a:rPr>
              <a:t>Division of Biostatistics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University of Minnesota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739676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739676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07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Second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Summer Institute in Biostatistics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752600"/>
            <a:ext cx="3810000" cy="4267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Six-week full-time in-person summer program</a:t>
            </a:r>
          </a:p>
          <a:p>
            <a:r>
              <a:rPr lang="en-US" dirty="0" smtClean="0"/>
              <a:t>SAS or R software</a:t>
            </a:r>
          </a:p>
          <a:p>
            <a:r>
              <a:rPr lang="en-US" dirty="0" smtClean="0"/>
              <a:t>Class size = 25 students, 2 TAs, 2 instructors</a:t>
            </a:r>
          </a:p>
          <a:p>
            <a:r>
              <a:rPr lang="en-US" dirty="0" smtClean="0"/>
              <a:t>Undergraduates, mostly juniors, potentially interested in careers in biostatistics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2057400"/>
            <a:ext cx="5029200" cy="3343882"/>
          </a:xfrm>
        </p:spPr>
      </p:pic>
    </p:spTree>
    <p:extLst>
      <p:ext uri="{BB962C8B-B14F-4D97-AF65-F5344CB8AC3E}">
        <p14:creationId xmlns:p14="http://schemas.microsoft.com/office/powerpoint/2010/main" val="336787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SIBS Island Projects</a:t>
            </a:r>
            <a:br>
              <a:rPr lang="en-US" sz="4000" dirty="0" smtClean="0"/>
            </a:br>
            <a:r>
              <a:rPr lang="en-US" sz="2400" dirty="0" smtClean="0"/>
              <a:t>Summer 2013+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Completed in much shorter time period, about </a:t>
            </a:r>
            <a:r>
              <a:rPr lang="en-US" dirty="0" smtClean="0"/>
              <a:t>three weeks.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More complex, ambitious projects: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Observational studies, genomic studies, spatial statistics studies, epidemiologic studies, repeated measures, cross-over designs, factorial designs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13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SIBS Island Projects</a:t>
            </a:r>
            <a:br>
              <a:rPr lang="en-US" sz="4000" dirty="0" smtClean="0"/>
            </a:br>
            <a:r>
              <a:rPr lang="en-US" sz="1800" dirty="0" smtClean="0"/>
              <a:t>Summer 2014 Class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425726"/>
            <a:ext cx="2743200" cy="4654446"/>
          </a:xfrm>
        </p:spPr>
      </p:pic>
      <p:sp>
        <p:nvSpPr>
          <p:cNvPr id="4" name="Rectangle 3"/>
          <p:cNvSpPr/>
          <p:nvPr/>
        </p:nvSpPr>
        <p:spPr>
          <a:xfrm>
            <a:off x="3200400" y="1600200"/>
            <a:ext cx="5562600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Genetic Analysis of Summer's Pain (GASP)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Comprehensive Analysis of Twilight Fever in Island Towns (CATFIT</a:t>
            </a:r>
            <a:r>
              <a:rPr lang="en-US" sz="2000" dirty="0" smtClean="0"/>
              <a:t>) </a:t>
            </a:r>
            <a:endParaRPr lang="en-US" sz="20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Can Altering Student’s Testing Actions Work Across Youth (CASTAWAY)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Analysis of the Short Term Effects of Caffeine on Hunger (ASTECH)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Physical Ability from Coffee and Energy </a:t>
            </a:r>
            <a:r>
              <a:rPr lang="en-US" sz="2000" dirty="0" smtClean="0"/>
              <a:t>Drinks </a:t>
            </a:r>
            <a:r>
              <a:rPr lang="en-US" sz="2000" dirty="0"/>
              <a:t>(PACED)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Study and Analysis of Depression on Classical-Music Efficacy and Needle-Injected Serotonin (SAD OCEANS)</a:t>
            </a:r>
            <a:endParaRPr lang="en-US" sz="2000" dirty="0"/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2743200" y="2209800"/>
            <a:ext cx="457200" cy="2286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8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Third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Statistical Consulting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Collaboration between the Department of Statistics and the Division of Biostatistics</a:t>
            </a:r>
          </a:p>
          <a:p>
            <a:r>
              <a:rPr lang="en-US" dirty="0" smtClean="0"/>
              <a:t>Statistics 4893W (in-person):</a:t>
            </a:r>
          </a:p>
          <a:p>
            <a:pPr lvl="1"/>
            <a:r>
              <a:rPr lang="en-US" dirty="0" smtClean="0"/>
              <a:t>Consulting / senior project / writing course</a:t>
            </a:r>
          </a:p>
          <a:p>
            <a:pPr lvl="1"/>
            <a:r>
              <a:rPr lang="en-US" dirty="0" smtClean="0"/>
              <a:t>Senior undergraduate statistics majors</a:t>
            </a:r>
          </a:p>
          <a:p>
            <a:r>
              <a:rPr lang="en-US" dirty="0" err="1" smtClean="0"/>
              <a:t>PubH</a:t>
            </a:r>
            <a:r>
              <a:rPr lang="en-US" dirty="0" smtClean="0"/>
              <a:t> 6414 (online):</a:t>
            </a:r>
          </a:p>
          <a:p>
            <a:pPr lvl="1"/>
            <a:r>
              <a:rPr lang="en-US" dirty="0" smtClean="0"/>
              <a:t>Graduate students: medical and public health professionals</a:t>
            </a:r>
            <a:endParaRPr lang="en-US" dirty="0" smtClean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133600"/>
            <a:ext cx="4241800" cy="3181350"/>
          </a:xfrm>
        </p:spPr>
      </p:pic>
    </p:spTree>
    <p:extLst>
      <p:ext uri="{BB962C8B-B14F-4D97-AF65-F5344CB8AC3E}">
        <p14:creationId xmlns:p14="http://schemas.microsoft.com/office/powerpoint/2010/main" val="295635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Statistical Collaboration on the Island</a:t>
            </a:r>
            <a:br>
              <a:rPr lang="en-US" sz="3600" dirty="0" smtClean="0"/>
            </a:br>
            <a:r>
              <a:rPr lang="en-US" sz="2400" dirty="0" smtClean="0"/>
              <a:t>Spring 2014+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800" dirty="0" smtClean="0"/>
              <a:t>T</a:t>
            </a:r>
            <a:r>
              <a:rPr lang="en-US" sz="2800" dirty="0" smtClean="0"/>
              <a:t>eams </a:t>
            </a:r>
            <a:r>
              <a:rPr lang="en-US" sz="2800" dirty="0" smtClean="0"/>
              <a:t>of three senior statistics majors in Stat 4893W </a:t>
            </a:r>
            <a:r>
              <a:rPr lang="en-US" sz="2800" dirty="0" smtClean="0"/>
              <a:t>serve </a:t>
            </a:r>
            <a:r>
              <a:rPr lang="en-US" sz="2800" dirty="0" smtClean="0"/>
              <a:t>as </a:t>
            </a:r>
            <a:r>
              <a:rPr lang="en-US" sz="2800" dirty="0" smtClean="0"/>
              <a:t>statistical consultants for client teams </a:t>
            </a:r>
            <a:r>
              <a:rPr lang="en-US" sz="2800" dirty="0" smtClean="0"/>
              <a:t>of public health graduate students in </a:t>
            </a:r>
            <a:r>
              <a:rPr lang="en-US" sz="2800" dirty="0" err="1" smtClean="0"/>
              <a:t>PubH</a:t>
            </a:r>
            <a:r>
              <a:rPr lang="en-US" sz="2800" dirty="0" smtClean="0"/>
              <a:t> </a:t>
            </a:r>
            <a:r>
              <a:rPr lang="en-US" sz="2800" dirty="0" smtClean="0"/>
              <a:t>6414 (one team to one team)</a:t>
            </a:r>
            <a:endParaRPr lang="en-US" sz="2800" dirty="0" smtClean="0"/>
          </a:p>
          <a:p>
            <a:r>
              <a:rPr lang="en-US" sz="2800" dirty="0" smtClean="0"/>
              <a:t>Meet with clients </a:t>
            </a:r>
            <a:r>
              <a:rPr lang="en-US" sz="2800" dirty="0" smtClean="0"/>
              <a:t>via </a:t>
            </a:r>
            <a:r>
              <a:rPr lang="en-US" sz="2800" dirty="0" smtClean="0"/>
              <a:t>Google Hangouts or Skype</a:t>
            </a:r>
          </a:p>
          <a:p>
            <a:pPr lvl="1"/>
            <a:r>
              <a:rPr lang="en-US" sz="2400" dirty="0"/>
              <a:t>H</a:t>
            </a:r>
            <a:r>
              <a:rPr lang="en-US" sz="2400" dirty="0" smtClean="0"/>
              <a:t>elp design study</a:t>
            </a:r>
          </a:p>
          <a:p>
            <a:pPr lvl="1"/>
            <a:r>
              <a:rPr lang="en-US" sz="2400" dirty="0" smtClean="0"/>
              <a:t>Analyze pilot study data</a:t>
            </a:r>
          </a:p>
          <a:p>
            <a:pPr lvl="1"/>
            <a:r>
              <a:rPr lang="en-US" sz="2400" dirty="0" smtClean="0"/>
              <a:t>Estimate main study sample size</a:t>
            </a:r>
          </a:p>
          <a:p>
            <a:r>
              <a:rPr lang="en-US" sz="2800" dirty="0" smtClean="0"/>
              <a:t>The statistics students’ consulting report serves as one of their class assignments.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436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 E</a:t>
            </a:r>
            <a:r>
              <a:rPr lang="en-US" dirty="0" smtClean="0"/>
              <a:t>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To assess and improve the collaboration</a:t>
            </a:r>
          </a:p>
          <a:p>
            <a:r>
              <a:rPr lang="en-US" dirty="0" smtClean="0"/>
              <a:t>Surveyed both ‘clients’ and ‘consultants’</a:t>
            </a:r>
          </a:p>
          <a:p>
            <a:pPr lvl="1"/>
            <a:r>
              <a:rPr lang="en-US" dirty="0" smtClean="0"/>
              <a:t>Used </a:t>
            </a:r>
            <a:r>
              <a:rPr lang="en-US" dirty="0" err="1" smtClean="0"/>
              <a:t>Qualtrics</a:t>
            </a:r>
            <a:r>
              <a:rPr lang="en-US" dirty="0"/>
              <a:t> </a:t>
            </a:r>
            <a:r>
              <a:rPr lang="en-US" dirty="0" smtClean="0"/>
              <a:t>online survey tool</a:t>
            </a:r>
          </a:p>
          <a:p>
            <a:r>
              <a:rPr lang="en-US" dirty="0" smtClean="0"/>
              <a:t>‘Consultant’ comments:</a:t>
            </a:r>
          </a:p>
          <a:p>
            <a:pPr lvl="1"/>
            <a:r>
              <a:rPr lang="en-US" dirty="0" smtClean="0"/>
              <a:t>“I had an interview at the Federal Reserve Board where I discussed my consulting experience. They seemed very impressed that I got such an experience.”</a:t>
            </a:r>
          </a:p>
          <a:p>
            <a:pPr lvl="1"/>
            <a:r>
              <a:rPr lang="en-US" dirty="0" smtClean="0"/>
              <a:t>“I recently had an interview and they were interested in [my] interactions with the </a:t>
            </a:r>
            <a:r>
              <a:rPr lang="en-US" dirty="0" err="1" smtClean="0"/>
              <a:t>biostats</a:t>
            </a:r>
            <a:r>
              <a:rPr lang="en-US" dirty="0" smtClean="0"/>
              <a:t> students, the results that my group came up with and the Island program itself.”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96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Fourth Variation</a:t>
            </a:r>
            <a:br>
              <a:rPr lang="en-US" sz="3200" dirty="0"/>
            </a:br>
            <a:r>
              <a:rPr lang="en-US" dirty="0" err="1"/>
              <a:t>Biostatistical</a:t>
            </a:r>
            <a:r>
              <a:rPr lang="en-US" dirty="0"/>
              <a:t> Literacy Course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57400"/>
            <a:ext cx="4229100" cy="28194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4191000" cy="4267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New course in Fall 2014</a:t>
            </a:r>
          </a:p>
          <a:p>
            <a:r>
              <a:rPr lang="en-US" dirty="0"/>
              <a:t>Focus is on understanding the medical/public health literature: t-tests through survival. No calculations.</a:t>
            </a:r>
          </a:p>
          <a:p>
            <a:r>
              <a:rPr lang="en-US" dirty="0"/>
              <a:t>Will be taught fall, spring and summer</a:t>
            </a:r>
          </a:p>
          <a:p>
            <a:r>
              <a:rPr lang="en-US" dirty="0"/>
              <a:t>Inverted classroom / active learning approach</a:t>
            </a:r>
          </a:p>
          <a:p>
            <a:r>
              <a:rPr lang="en-US" dirty="0"/>
              <a:t>In-person and online</a:t>
            </a:r>
          </a:p>
          <a:p>
            <a:r>
              <a:rPr lang="en-US" dirty="0"/>
              <a:t>Class size ~ 50 – 75 students, 3 </a:t>
            </a:r>
            <a:r>
              <a:rPr lang="en-US" dirty="0" smtClean="0"/>
              <a:t>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1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Expanded Statistical Collaboration </a:t>
            </a:r>
            <a:br>
              <a:rPr lang="en-US" sz="3600" dirty="0" smtClean="0"/>
            </a:br>
            <a:r>
              <a:rPr lang="en-US" sz="2400" dirty="0" smtClean="0"/>
              <a:t>Fall 2014+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Literacy students </a:t>
            </a:r>
            <a:r>
              <a:rPr lang="en-US" dirty="0" smtClean="0"/>
              <a:t>will be the ‘investigators’</a:t>
            </a:r>
          </a:p>
          <a:p>
            <a:pPr lvl="1"/>
            <a:r>
              <a:rPr lang="en-US" dirty="0" smtClean="0"/>
              <a:t>Choose the research question</a:t>
            </a:r>
          </a:p>
          <a:p>
            <a:pPr lvl="1"/>
            <a:r>
              <a:rPr lang="en-US" dirty="0" smtClean="0"/>
              <a:t>Collaborate in designing the study</a:t>
            </a:r>
          </a:p>
          <a:p>
            <a:pPr lvl="1"/>
            <a:r>
              <a:rPr lang="en-US" dirty="0" smtClean="0"/>
              <a:t>Carry out data collection</a:t>
            </a:r>
          </a:p>
          <a:p>
            <a:pPr lvl="1"/>
            <a:r>
              <a:rPr lang="en-US" dirty="0" smtClean="0"/>
              <a:t>Write up and present the study results to their class</a:t>
            </a:r>
          </a:p>
          <a:p>
            <a:r>
              <a:rPr lang="en-US" dirty="0" smtClean="0"/>
              <a:t>Stat 4893W students will be the ‘consultants’ with an expanded role</a:t>
            </a:r>
          </a:p>
          <a:p>
            <a:pPr lvl="1"/>
            <a:r>
              <a:rPr lang="en-US" dirty="0" smtClean="0"/>
              <a:t>Collaborate in designing the study</a:t>
            </a:r>
            <a:endParaRPr lang="en-US" dirty="0"/>
          </a:p>
          <a:p>
            <a:pPr lvl="1"/>
            <a:r>
              <a:rPr lang="en-US" dirty="0" smtClean="0"/>
              <a:t>Estimate the </a:t>
            </a:r>
            <a:r>
              <a:rPr lang="en-US" dirty="0"/>
              <a:t>sample </a:t>
            </a:r>
            <a:r>
              <a:rPr lang="en-US" dirty="0" smtClean="0"/>
              <a:t>size</a:t>
            </a:r>
          </a:p>
          <a:p>
            <a:pPr lvl="1"/>
            <a:r>
              <a:rPr lang="en-US" b="1" dirty="0" smtClean="0"/>
              <a:t>Analyze the study data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9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75"/>
            <a:ext cx="7772400" cy="1143000"/>
          </a:xfrm>
        </p:spPr>
        <p:txBody>
          <a:bodyPr/>
          <a:lstStyle/>
          <a:p>
            <a:r>
              <a:rPr lang="en-US" sz="2800" dirty="0" smtClean="0"/>
              <a:t>Island Projects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Benefits for instructors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953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Develops statistical thinking</a:t>
            </a:r>
          </a:p>
          <a:p>
            <a:r>
              <a:rPr lang="en-US" dirty="0" smtClean="0"/>
              <a:t>Uses real data 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Fosters active learning</a:t>
            </a:r>
          </a:p>
          <a:p>
            <a:pPr lvl="1"/>
            <a:r>
              <a:rPr lang="en-US" dirty="0" smtClean="0"/>
              <a:t>Students collect and analyze their own real data to answer their own research question. </a:t>
            </a:r>
          </a:p>
          <a:p>
            <a:r>
              <a:rPr lang="en-US" dirty="0" smtClean="0"/>
              <a:t>Improves teaching</a:t>
            </a:r>
          </a:p>
          <a:p>
            <a:pPr lvl="1"/>
            <a:r>
              <a:rPr lang="en-US" dirty="0" smtClean="0"/>
              <a:t>Brings out issues students are having difficulty with, e.g. random sampling vs. random assignment. Provides a built-in example to use in explanations. </a:t>
            </a:r>
          </a:p>
          <a:p>
            <a:r>
              <a:rPr lang="en-US" dirty="0" smtClean="0"/>
              <a:t>Makes instructor-student relationship more collegial</a:t>
            </a:r>
          </a:p>
          <a:p>
            <a:pPr lvl="1"/>
            <a:r>
              <a:rPr lang="en-US" dirty="0" smtClean="0"/>
              <a:t>Instructors/TAs become statistical collaborators. </a:t>
            </a:r>
            <a:r>
              <a:rPr lang="en-US" dirty="0"/>
              <a:t>(Instructor doesn’t know ‘the answer</a:t>
            </a:r>
            <a:r>
              <a:rPr lang="en-US" dirty="0" smtClean="0"/>
              <a:t>’!)</a:t>
            </a:r>
          </a:p>
          <a:p>
            <a:pPr lvl="1"/>
            <a:r>
              <a:rPr lang="en-US" dirty="0" smtClean="0"/>
              <a:t>Vastly increases the amount of non-homework-, non-exam-related interaction with students.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1946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sz="2800" dirty="0" smtClean="0"/>
              <a:t>Island Projects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Benefits for </a:t>
            </a:r>
            <a:r>
              <a:rPr lang="en-US" sz="4000" dirty="0" smtClean="0"/>
              <a:t>students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876800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Application</a:t>
            </a:r>
            <a:r>
              <a:rPr lang="en-US" dirty="0" smtClean="0"/>
              <a:t> </a:t>
            </a:r>
            <a:r>
              <a:rPr lang="en-US" dirty="0" smtClean="0"/>
              <a:t>– </a:t>
            </a:r>
            <a:r>
              <a:rPr lang="en-US" dirty="0" smtClean="0"/>
              <a:t>Students </a:t>
            </a:r>
            <a:r>
              <a:rPr lang="en-US" dirty="0" smtClean="0"/>
              <a:t>apply the concepts and methods they </a:t>
            </a:r>
            <a:r>
              <a:rPr lang="en-US" dirty="0" smtClean="0"/>
              <a:t>learn </a:t>
            </a:r>
            <a:r>
              <a:rPr lang="en-US" dirty="0" smtClean="0"/>
              <a:t>in class to a ‘real’ </a:t>
            </a:r>
            <a:r>
              <a:rPr lang="en-US" dirty="0" smtClean="0"/>
              <a:t>study</a:t>
            </a:r>
          </a:p>
          <a:p>
            <a:pPr lvl="1"/>
            <a:r>
              <a:rPr lang="en-US" dirty="0" smtClean="0"/>
              <a:t>Study design, sampling methods</a:t>
            </a:r>
          </a:p>
          <a:p>
            <a:pPr lvl="1"/>
            <a:r>
              <a:rPr lang="en-US" dirty="0" smtClean="0"/>
              <a:t>Collecting and organizing (and cleaning!) data</a:t>
            </a:r>
          </a:p>
          <a:p>
            <a:pPr lvl="1"/>
            <a:r>
              <a:rPr lang="en-US" dirty="0" smtClean="0"/>
              <a:t>Analysis and interpretation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Collaboration</a:t>
            </a:r>
            <a:r>
              <a:rPr lang="en-US" dirty="0" smtClean="0"/>
              <a:t> </a:t>
            </a:r>
            <a:r>
              <a:rPr lang="en-US" dirty="0" smtClean="0"/>
              <a:t>– Students learn the necessity </a:t>
            </a:r>
            <a:r>
              <a:rPr lang="en-US" dirty="0" smtClean="0"/>
              <a:t>of teamwork, across specialties, to carry out a research study. </a:t>
            </a:r>
            <a:r>
              <a:rPr lang="en-US" dirty="0" smtClean="0"/>
              <a:t>They learn </a:t>
            </a:r>
            <a:r>
              <a:rPr lang="en-US" dirty="0" smtClean="0"/>
              <a:t>what works well and what doesn’t for a cross-functional, often geographically dispersed team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6033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GAISE College Guidelines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95400"/>
            <a:ext cx="60960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Develop </a:t>
            </a:r>
            <a:r>
              <a:rPr lang="en-US" dirty="0" smtClean="0"/>
              <a:t>statistical </a:t>
            </a:r>
            <a:r>
              <a:rPr lang="en-US" dirty="0" smtClean="0"/>
              <a:t>thinking</a:t>
            </a:r>
          </a:p>
          <a:p>
            <a:pPr marL="400050" lvl="1" indent="0">
              <a:buNone/>
            </a:pPr>
            <a:r>
              <a:rPr lang="en-US" dirty="0" smtClean="0"/>
              <a:t>“We </a:t>
            </a:r>
            <a:r>
              <a:rPr lang="en-US" dirty="0" smtClean="0"/>
              <a:t>should teach students that the practical operation of statistics is to collect and analyze data to answer questions.”</a:t>
            </a:r>
          </a:p>
          <a:p>
            <a:pPr marL="0" indent="0">
              <a:buNone/>
            </a:pPr>
            <a:r>
              <a:rPr lang="en-US" dirty="0" smtClean="0"/>
              <a:t>2. Use real data</a:t>
            </a:r>
          </a:p>
          <a:p>
            <a:pPr marL="0" indent="0">
              <a:buNone/>
            </a:pPr>
            <a:r>
              <a:rPr lang="en-US" dirty="0" smtClean="0"/>
              <a:t>4. Foster active learning</a:t>
            </a:r>
          </a:p>
          <a:p>
            <a:pPr marL="0" indent="0">
              <a:buNone/>
            </a:pPr>
            <a:r>
              <a:rPr lang="en-US" dirty="0" smtClean="0"/>
              <a:t>5. Use technology (for developing concepts and analyzing data)…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219200"/>
            <a:ext cx="2400615" cy="4841242"/>
          </a:xfrm>
        </p:spPr>
      </p:pic>
    </p:spTree>
    <p:extLst>
      <p:ext uri="{BB962C8B-B14F-4D97-AF65-F5344CB8AC3E}">
        <p14:creationId xmlns:p14="http://schemas.microsoft.com/office/powerpoint/2010/main" val="270537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sz="2800" dirty="0"/>
              <a:t>Island Projects</a:t>
            </a:r>
            <a:r>
              <a:rPr lang="en-US" dirty="0"/>
              <a:t/>
            </a:r>
            <a:br>
              <a:rPr lang="en-US" dirty="0"/>
            </a:br>
            <a:r>
              <a:rPr lang="en-US" sz="4000" dirty="0"/>
              <a:t>Benefits for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8768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Choice</a:t>
            </a:r>
            <a:r>
              <a:rPr lang="en-US" dirty="0" smtClean="0"/>
              <a:t> - Students choose their study topic</a:t>
            </a:r>
          </a:p>
          <a:p>
            <a:r>
              <a:rPr lang="en-US" b="1" dirty="0" smtClean="0"/>
              <a:t>Uniqueness</a:t>
            </a:r>
            <a:r>
              <a:rPr lang="en-US" dirty="0" smtClean="0"/>
              <a:t> – No </a:t>
            </a:r>
            <a:r>
              <a:rPr lang="en-US" dirty="0"/>
              <a:t>other group has carried out this particular study before</a:t>
            </a:r>
          </a:p>
          <a:p>
            <a:r>
              <a:rPr lang="en-US" b="1" dirty="0" smtClean="0"/>
              <a:t>Context</a:t>
            </a:r>
            <a:r>
              <a:rPr lang="en-US" dirty="0" smtClean="0"/>
              <a:t> - Students </a:t>
            </a:r>
            <a:r>
              <a:rPr lang="en-US" dirty="0"/>
              <a:t>see where statistics fits in a research </a:t>
            </a:r>
            <a:r>
              <a:rPr lang="en-US" dirty="0" smtClean="0"/>
              <a:t>study</a:t>
            </a:r>
          </a:p>
          <a:p>
            <a:r>
              <a:rPr lang="en-US" b="1" dirty="0" smtClean="0"/>
              <a:t>Communication</a:t>
            </a:r>
            <a:r>
              <a:rPr lang="en-US" dirty="0" smtClean="0"/>
              <a:t> – Students gain experience presenting their work</a:t>
            </a:r>
          </a:p>
          <a:p>
            <a:r>
              <a:rPr lang="en-US" b="1" dirty="0" smtClean="0"/>
              <a:t>Real</a:t>
            </a:r>
            <a:r>
              <a:rPr lang="en-US" dirty="0" smtClean="0"/>
              <a:t> – Students sometimes </a:t>
            </a:r>
            <a:r>
              <a:rPr lang="en-US" dirty="0"/>
              <a:t>forget that </a:t>
            </a:r>
            <a:r>
              <a:rPr lang="en-US" dirty="0" smtClean="0"/>
              <a:t>Islanders </a:t>
            </a:r>
            <a:r>
              <a:rPr lang="en-US" dirty="0"/>
              <a:t>aren’t real people and won’t necessarily behave as suggested by the published </a:t>
            </a:r>
            <a:r>
              <a:rPr lang="en-US" dirty="0" smtClean="0"/>
              <a:t>literature!</a:t>
            </a:r>
            <a:endParaRPr lang="en-US" dirty="0"/>
          </a:p>
          <a:p>
            <a:pPr marL="857250" lvl="2" indent="0">
              <a:buNone/>
            </a:pPr>
            <a:r>
              <a:rPr lang="en-US" i="1" dirty="0"/>
              <a:t>“The results from the pilot study indicated that the islanders did not behave like normal individuals. [Their behavior] disagreed with the literature.”</a:t>
            </a:r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27094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Island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6096000" cy="2743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Customized for teaching biostatistics and clinical trials</a:t>
            </a:r>
            <a:endParaRPr lang="en-US" dirty="0" smtClean="0"/>
          </a:p>
          <a:p>
            <a:r>
              <a:rPr lang="en-US" dirty="0" smtClean="0"/>
              <a:t>Being developed by Susan </a:t>
            </a:r>
            <a:r>
              <a:rPr lang="en-US" dirty="0" err="1" smtClean="0"/>
              <a:t>Telke</a:t>
            </a:r>
            <a:r>
              <a:rPr lang="en-US" dirty="0" smtClean="0"/>
              <a:t> and team at Minnesota, in collaboration with the Island</a:t>
            </a:r>
            <a:r>
              <a:rPr lang="en-US" dirty="0" smtClean="0"/>
              <a:t>’s creator, </a:t>
            </a:r>
            <a:r>
              <a:rPr lang="en-US" dirty="0" smtClean="0"/>
              <a:t>Michael Bulmer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4419600"/>
            <a:ext cx="1427163" cy="166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600200"/>
            <a:ext cx="1427163" cy="213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861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701"/>
            <a:ext cx="7772400" cy="1143000"/>
          </a:xfrm>
        </p:spPr>
        <p:txBody>
          <a:bodyPr/>
          <a:lstStyle/>
          <a:p>
            <a:r>
              <a:rPr lang="en-US" sz="4000" dirty="0" smtClean="0"/>
              <a:t>Acknowledgements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4724400"/>
          </a:xfrm>
        </p:spPr>
        <p:txBody>
          <a:bodyPr>
            <a:normAutofit fontScale="92500" lnSpcReduction="20000"/>
          </a:bodyPr>
          <a:lstStyle/>
          <a:p>
            <a:pPr marL="342900" lvl="1" indent="-342900">
              <a:buFontTx/>
              <a:buChar char="•"/>
            </a:pPr>
            <a:r>
              <a:rPr lang="en-US" sz="3500" dirty="0"/>
              <a:t>Lynn </a:t>
            </a:r>
            <a:r>
              <a:rPr lang="en-US" sz="3500" dirty="0" err="1"/>
              <a:t>Eberly</a:t>
            </a:r>
            <a:r>
              <a:rPr lang="en-US" sz="3500" dirty="0"/>
              <a:t>, Laura Le, Rob Leduc, </a:t>
            </a:r>
            <a:r>
              <a:rPr lang="en-US" sz="3500" dirty="0" smtClean="0"/>
              <a:t>Greg </a:t>
            </a:r>
            <a:r>
              <a:rPr lang="en-US" sz="3500" dirty="0" err="1" smtClean="0"/>
              <a:t>Grandits</a:t>
            </a:r>
            <a:r>
              <a:rPr lang="en-US" sz="3500" dirty="0" smtClean="0"/>
              <a:t>, </a:t>
            </a:r>
            <a:r>
              <a:rPr lang="en-US" sz="3500" dirty="0" err="1" smtClean="0"/>
              <a:t>Haitao</a:t>
            </a:r>
            <a:r>
              <a:rPr lang="en-US" sz="3500" dirty="0" smtClean="0"/>
              <a:t> Chu, Marta Shore, Barbara </a:t>
            </a:r>
            <a:r>
              <a:rPr lang="en-US" sz="3500" dirty="0" err="1" smtClean="0"/>
              <a:t>Kuzmak</a:t>
            </a:r>
            <a:endParaRPr lang="en-US" sz="3500" dirty="0"/>
          </a:p>
          <a:p>
            <a:pPr lvl="1"/>
            <a:r>
              <a:rPr lang="en-US" dirty="0" smtClean="0"/>
              <a:t>Biostatistics and Statistics instructors</a:t>
            </a:r>
          </a:p>
          <a:p>
            <a:r>
              <a:rPr lang="en-US" dirty="0" smtClean="0"/>
              <a:t>Sara Hurley &amp; Jim </a:t>
            </a:r>
            <a:r>
              <a:rPr lang="en-US" dirty="0" err="1" smtClean="0"/>
              <a:t>Harpole</a:t>
            </a:r>
            <a:endParaRPr lang="en-US" dirty="0" smtClean="0"/>
          </a:p>
          <a:p>
            <a:pPr lvl="1"/>
            <a:r>
              <a:rPr lang="en-US" dirty="0" smtClean="0"/>
              <a:t>School of Public Health’s Office of E-Learning Services</a:t>
            </a:r>
          </a:p>
          <a:p>
            <a:r>
              <a:rPr lang="en-US" dirty="0" smtClean="0"/>
              <a:t>Michelle Everson &amp; Joan Garfield</a:t>
            </a:r>
          </a:p>
          <a:p>
            <a:pPr lvl="1"/>
            <a:r>
              <a:rPr lang="en-US" dirty="0" smtClean="0"/>
              <a:t>Statistics Education program</a:t>
            </a:r>
          </a:p>
          <a:p>
            <a:r>
              <a:rPr lang="en-US" dirty="0" smtClean="0"/>
              <a:t>John </a:t>
            </a:r>
            <a:r>
              <a:rPr lang="en-US" dirty="0" err="1" smtClean="0"/>
              <a:t>Connett</a:t>
            </a:r>
            <a:r>
              <a:rPr lang="en-US" dirty="0" smtClean="0"/>
              <a:t>, BDAC Director</a:t>
            </a:r>
          </a:p>
          <a:p>
            <a:r>
              <a:rPr lang="en-US" dirty="0" smtClean="0"/>
              <a:t>Brad Carlin, Biostatistics Division 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0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7772400" cy="11430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48200"/>
          </a:xfrm>
        </p:spPr>
        <p:txBody>
          <a:bodyPr>
            <a:normAutofit fontScale="70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American Statistical Association (2005, reformatted 2010), </a:t>
            </a:r>
            <a:r>
              <a:rPr lang="en-US" i="1" dirty="0"/>
              <a:t>Guidelines for Assessment and Instruction in Statistics Education (GAISE) College Report</a:t>
            </a:r>
            <a:r>
              <a:rPr lang="en-US" dirty="0"/>
              <a:t>. </a:t>
            </a:r>
            <a:r>
              <a:rPr lang="en-US" dirty="0">
                <a:hlinkClick r:id="rId3"/>
              </a:rPr>
              <a:t>http://www.amstat.org/education/gaise/index.cfm</a:t>
            </a:r>
            <a:r>
              <a:rPr lang="en-US" dirty="0"/>
              <a:t> </a:t>
            </a:r>
          </a:p>
          <a:p>
            <a:r>
              <a:rPr lang="en-US" dirty="0" smtClean="0"/>
              <a:t>Bulmer, Michael and </a:t>
            </a:r>
            <a:r>
              <a:rPr lang="en-US" dirty="0" err="1" smtClean="0"/>
              <a:t>Haladyn</a:t>
            </a:r>
            <a:r>
              <a:rPr lang="en-US" dirty="0" smtClean="0"/>
              <a:t>, J. Kimberly (2011). “</a:t>
            </a:r>
            <a:r>
              <a:rPr lang="en-US" dirty="0"/>
              <a:t>Life on an Island: a Simulated Population to Support Student Projects in </a:t>
            </a:r>
            <a:r>
              <a:rPr lang="en-US" dirty="0" smtClean="0"/>
              <a:t>Statistics.” </a:t>
            </a:r>
            <a:r>
              <a:rPr lang="en-US" i="1" dirty="0" smtClean="0"/>
              <a:t>Technology Innovations in Statistics Education</a:t>
            </a:r>
            <a:r>
              <a:rPr lang="en-US" dirty="0" smtClean="0"/>
              <a:t> (</a:t>
            </a:r>
            <a:r>
              <a:rPr lang="en-US" i="1" dirty="0" smtClean="0"/>
              <a:t>TISE</a:t>
            </a:r>
            <a:r>
              <a:rPr lang="en-US" dirty="0" smtClean="0"/>
              <a:t>) 5(1). 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://escholarship.org/uc/item/2q0740hv</a:t>
            </a:r>
            <a:endParaRPr lang="en-US" dirty="0" smtClean="0"/>
          </a:p>
          <a:p>
            <a:r>
              <a:rPr lang="en-US" dirty="0"/>
              <a:t>Schulz KF, Altman DG, </a:t>
            </a:r>
            <a:r>
              <a:rPr lang="en-US" dirty="0" err="1"/>
              <a:t>Moher</a:t>
            </a:r>
            <a:r>
              <a:rPr lang="en-US" dirty="0"/>
              <a:t> D, for the CONSORT Group (2010</a:t>
            </a:r>
            <a:r>
              <a:rPr lang="en-US" dirty="0" smtClean="0"/>
              <a:t>). “CONSORT </a:t>
            </a:r>
            <a:r>
              <a:rPr lang="en-US" dirty="0"/>
              <a:t>2010 Statement: Updated Guidelines for Reporting Parallel Group </a:t>
            </a:r>
            <a:r>
              <a:rPr lang="en-US" dirty="0" err="1"/>
              <a:t>Randomised</a:t>
            </a:r>
            <a:r>
              <a:rPr lang="en-US" dirty="0"/>
              <a:t> Trials</a:t>
            </a:r>
            <a:r>
              <a:rPr lang="en-US" dirty="0" smtClean="0"/>
              <a:t>.” </a:t>
            </a:r>
            <a:r>
              <a:rPr lang="en-US" i="1" dirty="0" err="1" smtClean="0"/>
              <a:t>PLoS</a:t>
            </a:r>
            <a:r>
              <a:rPr lang="en-US" i="1" dirty="0" smtClean="0"/>
              <a:t> Med </a:t>
            </a:r>
            <a:r>
              <a:rPr lang="en-US" dirty="0" smtClean="0"/>
              <a:t>7(3): e1000251. doi:10.1371/journal.pmed.1000251.</a:t>
            </a:r>
          </a:p>
          <a:p>
            <a:pPr marL="400050" lvl="1" indent="0">
              <a:buNone/>
            </a:pPr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www.plosmedicine.org/article/info%3Adoi%2F10.1371%2Fjournal.pmed.1000251</a:t>
            </a:r>
            <a:r>
              <a:rPr lang="en-US" dirty="0" smtClean="0"/>
              <a:t>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74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877888"/>
            <a:ext cx="8742363" cy="510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/>
              <a:t>brea0022@umn.edu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2657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57200"/>
            <a:ext cx="8744358" cy="51054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1143000"/>
          </a:xfrm>
        </p:spPr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95400"/>
            <a:ext cx="2895600" cy="4953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Goal</a:t>
            </a:r>
          </a:p>
          <a:p>
            <a:pPr marL="0" indent="0">
              <a:buNone/>
            </a:pPr>
            <a:r>
              <a:rPr lang="en-US" b="1" u="sng" dirty="0" smtClean="0"/>
              <a:t>Theme</a:t>
            </a:r>
          </a:p>
          <a:p>
            <a:r>
              <a:rPr lang="en-US" b="1" dirty="0" smtClean="0"/>
              <a:t>Introductory </a:t>
            </a:r>
            <a:r>
              <a:rPr lang="en-US" b="1" dirty="0" err="1" smtClean="0"/>
              <a:t>biostatistical</a:t>
            </a:r>
            <a:r>
              <a:rPr lang="en-US" b="1" dirty="0" smtClean="0"/>
              <a:t> methods</a:t>
            </a:r>
          </a:p>
          <a:p>
            <a:pPr marL="0" indent="0">
              <a:buNone/>
            </a:pPr>
            <a:r>
              <a:rPr lang="en-US" b="1" u="sng" dirty="0" smtClean="0"/>
              <a:t>Variations</a:t>
            </a:r>
          </a:p>
          <a:p>
            <a:r>
              <a:rPr lang="en-US" b="1" dirty="0" smtClean="0"/>
              <a:t>Clinical trials</a:t>
            </a:r>
          </a:p>
          <a:p>
            <a:r>
              <a:rPr lang="en-US" b="1" dirty="0" smtClean="0"/>
              <a:t>Summer Institute in Biostatistics (SIBS)</a:t>
            </a:r>
          </a:p>
          <a:p>
            <a:r>
              <a:rPr lang="en-US" b="1" dirty="0" smtClean="0"/>
              <a:t>Statistical consulting </a:t>
            </a:r>
          </a:p>
          <a:p>
            <a:r>
              <a:rPr lang="en-US" b="1" dirty="0" err="1" smtClean="0"/>
              <a:t>Biostatistical</a:t>
            </a:r>
            <a:r>
              <a:rPr lang="en-US" b="1" dirty="0" smtClean="0"/>
              <a:t> literacy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171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Theme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Introductory </a:t>
            </a:r>
            <a:r>
              <a:rPr lang="en-US" sz="3600" dirty="0" err="1" smtClean="0"/>
              <a:t>Biostatistical</a:t>
            </a:r>
            <a:r>
              <a:rPr lang="en-US" sz="3600" dirty="0" smtClean="0"/>
              <a:t> </a:t>
            </a:r>
            <a:r>
              <a:rPr lang="en-US" sz="3600" dirty="0" smtClean="0"/>
              <a:t>Methods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038600" cy="47244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PubH</a:t>
            </a:r>
            <a:r>
              <a:rPr lang="en-US" dirty="0" smtClean="0"/>
              <a:t> 6414 </a:t>
            </a:r>
          </a:p>
          <a:p>
            <a:r>
              <a:rPr lang="en-US" dirty="0"/>
              <a:t>T</a:t>
            </a:r>
            <a:r>
              <a:rPr lang="en-US" dirty="0" smtClean="0"/>
              <a:t>aught </a:t>
            </a:r>
            <a:r>
              <a:rPr lang="en-US" dirty="0" smtClean="0"/>
              <a:t>in fall, spring and summer terms</a:t>
            </a:r>
          </a:p>
          <a:p>
            <a:r>
              <a:rPr lang="en-US" dirty="0" smtClean="0"/>
              <a:t>Offered both in-person and online</a:t>
            </a:r>
          </a:p>
          <a:p>
            <a:r>
              <a:rPr lang="en-US" dirty="0" smtClean="0"/>
              <a:t>R Commander software</a:t>
            </a:r>
          </a:p>
          <a:p>
            <a:r>
              <a:rPr lang="en-US" dirty="0" smtClean="0"/>
              <a:t>Class size ~ 50 – 75 students, 3 TAs</a:t>
            </a:r>
          </a:p>
          <a:p>
            <a:r>
              <a:rPr lang="en-US" dirty="0" smtClean="0"/>
              <a:t>Varied backgrounds: physicians, dentists, nurses, veterinarians, pharmacists, public health graduate students and professionals, a few journalists, lawyers</a:t>
            </a: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027195"/>
            <a:ext cx="3810000" cy="281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790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Island Project</a:t>
            </a:r>
            <a:br>
              <a:rPr lang="en-US" dirty="0" smtClean="0"/>
            </a:br>
            <a:r>
              <a:rPr lang="en-US" sz="2400" dirty="0" smtClean="0"/>
              <a:t>Fall 2012+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Students work in groups to design, conduct, and analyze results of a study using the Island</a:t>
            </a:r>
          </a:p>
          <a:p>
            <a:pPr lvl="1"/>
            <a:r>
              <a:rPr lang="en-US" dirty="0" smtClean="0"/>
              <a:t>Groups of ~5 to 8 students</a:t>
            </a:r>
          </a:p>
          <a:p>
            <a:pPr lvl="1"/>
            <a:r>
              <a:rPr lang="en-US" dirty="0" smtClean="0"/>
              <a:t>TAs serve as statistical consultants</a:t>
            </a:r>
          </a:p>
          <a:p>
            <a:r>
              <a:rPr lang="en-US" dirty="0" smtClean="0"/>
              <a:t>Students present their findings to the class at the end of the course</a:t>
            </a:r>
          </a:p>
          <a:p>
            <a:pPr lvl="1"/>
            <a:r>
              <a:rPr lang="en-US" dirty="0" smtClean="0"/>
              <a:t>Talks (live or recorded)</a:t>
            </a:r>
          </a:p>
          <a:p>
            <a:pPr lvl="1"/>
            <a:r>
              <a:rPr lang="en-US" dirty="0" smtClean="0"/>
              <a:t>Posters</a:t>
            </a:r>
          </a:p>
          <a:p>
            <a:pPr lvl="1"/>
            <a:r>
              <a:rPr lang="en-US" dirty="0" smtClean="0"/>
              <a:t>Research papers</a:t>
            </a:r>
          </a:p>
          <a:p>
            <a:r>
              <a:rPr lang="en-US" dirty="0" smtClean="0"/>
              <a:t>CONSORT guidelines for reporting randomized controlled clinical trials are used</a:t>
            </a:r>
          </a:p>
          <a:p>
            <a:r>
              <a:rPr lang="en-US" dirty="0" smtClean="0"/>
              <a:t>Part</a:t>
            </a:r>
            <a:r>
              <a:rPr lang="en-US" dirty="0" smtClean="0"/>
              <a:t> </a:t>
            </a:r>
            <a:r>
              <a:rPr lang="en-US" dirty="0" smtClean="0"/>
              <a:t>of the grade </a:t>
            </a:r>
            <a:r>
              <a:rPr lang="en-US" dirty="0" smtClean="0"/>
              <a:t>is based </a:t>
            </a:r>
            <a:r>
              <a:rPr lang="en-US" dirty="0" smtClean="0"/>
              <a:t>on peer evaluations and on instructor-judged participation</a:t>
            </a:r>
          </a:p>
        </p:txBody>
      </p:sp>
    </p:spTree>
    <p:extLst>
      <p:ext uri="{BB962C8B-B14F-4D97-AF65-F5344CB8AC3E}">
        <p14:creationId xmlns:p14="http://schemas.microsoft.com/office/powerpoint/2010/main" val="330347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Collaborating </a:t>
            </a:r>
            <a:r>
              <a:rPr lang="en-US" dirty="0" smtClean="0">
                <a:solidFill>
                  <a:srgbClr val="00B0F0"/>
                </a:solidFill>
              </a:rPr>
              <a:t>Online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3810000" cy="4267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Groups collaborate using </a:t>
            </a:r>
            <a:r>
              <a:rPr lang="en-US" dirty="0" smtClean="0"/>
              <a:t>various tools:</a:t>
            </a:r>
          </a:p>
          <a:p>
            <a:pPr lvl="1"/>
            <a:r>
              <a:rPr lang="en-US" dirty="0" smtClean="0"/>
              <a:t>Google Hangouts, Skype</a:t>
            </a:r>
            <a:r>
              <a:rPr lang="en-US" dirty="0" smtClean="0"/>
              <a:t>, </a:t>
            </a:r>
            <a:r>
              <a:rPr lang="en-US" dirty="0" smtClean="0"/>
              <a:t>FaceTime, etc.</a:t>
            </a:r>
          </a:p>
          <a:p>
            <a:pPr lvl="1"/>
            <a:r>
              <a:rPr lang="en-US" dirty="0" smtClean="0"/>
              <a:t>Google Drive, </a:t>
            </a:r>
            <a:r>
              <a:rPr lang="en-US" dirty="0" err="1" smtClean="0"/>
              <a:t>DropBox</a:t>
            </a:r>
            <a:endParaRPr lang="en-US" dirty="0" smtClean="0"/>
          </a:p>
          <a:p>
            <a:pPr lvl="1"/>
            <a:r>
              <a:rPr lang="en-US" dirty="0" smtClean="0"/>
              <a:t>Moodle </a:t>
            </a:r>
            <a:r>
              <a:rPr lang="en-US" dirty="0" smtClean="0"/>
              <a:t>chat </a:t>
            </a:r>
            <a:r>
              <a:rPr lang="en-US" dirty="0" smtClean="0"/>
              <a:t>rooms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hone, text</a:t>
            </a:r>
            <a:r>
              <a:rPr lang="en-US" dirty="0" smtClean="0"/>
              <a:t>, </a:t>
            </a:r>
            <a:r>
              <a:rPr lang="en-US" dirty="0" smtClean="0"/>
              <a:t>email</a:t>
            </a:r>
            <a:endParaRPr lang="en-US" dirty="0" smtClean="0"/>
          </a:p>
          <a:p>
            <a:r>
              <a:rPr lang="en-US" dirty="0" smtClean="0"/>
              <a:t>Works best if groups meet weekly</a:t>
            </a:r>
          </a:p>
          <a:p>
            <a:pPr lvl="1"/>
            <a:r>
              <a:rPr lang="en-US" dirty="0" smtClean="0"/>
              <a:t>as the in-person students do (in lab)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267200"/>
            <a:ext cx="2927958" cy="175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C:\Users\brea00222\Desktop\facetim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371600"/>
            <a:ext cx="2990850" cy="2243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981004"/>
            <a:ext cx="1810003" cy="2810267"/>
          </a:xfrm>
        </p:spPr>
      </p:pic>
    </p:spTree>
    <p:extLst>
      <p:ext uri="{BB962C8B-B14F-4D97-AF65-F5344CB8AC3E}">
        <p14:creationId xmlns:p14="http://schemas.microsoft.com/office/powerpoint/2010/main" val="341445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52401"/>
            <a:ext cx="1670369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sz="4000" dirty="0" err="1" smtClean="0"/>
              <a:t>PubH</a:t>
            </a:r>
            <a:r>
              <a:rPr lang="en-US" sz="4000" dirty="0" smtClean="0"/>
              <a:t> 6414 Island </a:t>
            </a:r>
            <a:r>
              <a:rPr lang="en-US" sz="4000" dirty="0" smtClean="0"/>
              <a:t>Studies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Fall 2013 Online Class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6629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Effects of Methamphetamine on Cognitive Function in Young Adults</a:t>
            </a:r>
          </a:p>
          <a:p>
            <a:r>
              <a:rPr lang="en-US" sz="2000" b="1" dirty="0" smtClean="0"/>
              <a:t>RE-WINE</a:t>
            </a:r>
            <a:r>
              <a:rPr lang="en-US" sz="2000" dirty="0" smtClean="0"/>
              <a:t>:  The Effect of Red Wine on Serotonin Release</a:t>
            </a:r>
          </a:p>
          <a:p>
            <a:r>
              <a:rPr lang="en-US" sz="2000" dirty="0" smtClean="0"/>
              <a:t>The Effect of Cannabis Tea on Short Term Memory Scores</a:t>
            </a:r>
          </a:p>
          <a:p>
            <a:r>
              <a:rPr lang="en-US" sz="2000" dirty="0" smtClean="0"/>
              <a:t>Effect of diabetes on the blood glucose level of “The Island” population after exercise</a:t>
            </a:r>
          </a:p>
          <a:p>
            <a:r>
              <a:rPr lang="en-US" sz="2000" b="1" dirty="0" smtClean="0"/>
              <a:t>YIKES! </a:t>
            </a:r>
            <a:r>
              <a:rPr lang="en-US" sz="2000" dirty="0" smtClean="0"/>
              <a:t>Youth Islander Knowledge Enhancement Study [Effect of </a:t>
            </a:r>
            <a:r>
              <a:rPr lang="en-US" sz="2000" dirty="0" err="1" smtClean="0"/>
              <a:t>Dextroamphetamine</a:t>
            </a:r>
            <a:r>
              <a:rPr lang="en-US" sz="2000" dirty="0" smtClean="0"/>
              <a:t> on Arithmetic Performance]</a:t>
            </a:r>
          </a:p>
          <a:p>
            <a:r>
              <a:rPr lang="en-US" sz="2000" dirty="0" smtClean="0"/>
              <a:t>Effects of Smoking on Pulmonary Functioning and Exercise Tolerance</a:t>
            </a:r>
          </a:p>
          <a:p>
            <a:r>
              <a:rPr lang="en-US" sz="2000" dirty="0" smtClean="0"/>
              <a:t>Effects of Music on Blood Pressure</a:t>
            </a:r>
          </a:p>
          <a:p>
            <a:r>
              <a:rPr lang="en-US" sz="2000" dirty="0" smtClean="0"/>
              <a:t>The </a:t>
            </a:r>
            <a:r>
              <a:rPr lang="en-US" sz="2000" b="1" dirty="0" smtClean="0"/>
              <a:t>DREAM</a:t>
            </a:r>
            <a:r>
              <a:rPr lang="en-US" sz="2000" dirty="0" smtClean="0"/>
              <a:t> Study: The Effect of Different Exercise Assignments on Melatonin </a:t>
            </a:r>
            <a:endParaRPr lang="en-US" sz="2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5943600" y="1828800"/>
            <a:ext cx="990600" cy="3048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529253"/>
            <a:ext cx="1792128" cy="2461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5486400" y="4114800"/>
            <a:ext cx="1447800" cy="6096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3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First Variation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Clinical Trials Course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752600"/>
            <a:ext cx="4724400" cy="42672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Taught fall and summer</a:t>
            </a:r>
          </a:p>
          <a:p>
            <a:r>
              <a:rPr lang="en-US" dirty="0"/>
              <a:t>Online only</a:t>
            </a:r>
          </a:p>
          <a:p>
            <a:r>
              <a:rPr lang="en-US" dirty="0"/>
              <a:t>Class size ~ 20 students, 1 TA</a:t>
            </a:r>
          </a:p>
          <a:p>
            <a:r>
              <a:rPr lang="en-US" dirty="0"/>
              <a:t>Dual audience: undergraduates (public health minors) and graduate students (physicians, dentists, nurses, veterinarians, pharmacists, public health graduate students and professionals, a few journalists, lawyers)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828800"/>
            <a:ext cx="3810000" cy="2540000"/>
          </a:xfrm>
        </p:spPr>
      </p:pic>
    </p:spTree>
    <p:extLst>
      <p:ext uri="{BB962C8B-B14F-4D97-AF65-F5344CB8AC3E}">
        <p14:creationId xmlns:p14="http://schemas.microsoft.com/office/powerpoint/2010/main" val="20980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Clinical </a:t>
            </a:r>
            <a:r>
              <a:rPr lang="en-US" dirty="0" smtClean="0"/>
              <a:t>Trials </a:t>
            </a:r>
            <a:r>
              <a:rPr lang="en-US" dirty="0" smtClean="0"/>
              <a:t>Projects</a:t>
            </a:r>
            <a:br>
              <a:rPr lang="en-US" dirty="0" smtClean="0"/>
            </a:br>
            <a:r>
              <a:rPr lang="en-US" sz="2400" dirty="0" smtClean="0"/>
              <a:t>Fall 2013+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Undergrads: Island project</a:t>
            </a:r>
          </a:p>
          <a:p>
            <a:pPr lvl="1"/>
            <a:r>
              <a:rPr lang="en-US" dirty="0" smtClean="0"/>
              <a:t>Reviewed by a mock DSMB composed of the graduate students</a:t>
            </a:r>
          </a:p>
          <a:p>
            <a:pPr lvl="2"/>
            <a:r>
              <a:rPr lang="en-US" dirty="0" smtClean="0"/>
              <a:t>Few adverse events</a:t>
            </a:r>
          </a:p>
          <a:p>
            <a:pPr lvl="2"/>
            <a:r>
              <a:rPr lang="en-US" dirty="0" smtClean="0"/>
              <a:t>Limited ability to follow participants for long periods of time</a:t>
            </a:r>
          </a:p>
          <a:p>
            <a:r>
              <a:rPr lang="en-US" dirty="0" smtClean="0"/>
              <a:t>Grad students: Protocol project</a:t>
            </a:r>
          </a:p>
          <a:p>
            <a:pPr lvl="1"/>
            <a:r>
              <a:rPr lang="en-US" dirty="0" smtClean="0"/>
              <a:t>Students write a complete study protocol</a:t>
            </a:r>
          </a:p>
          <a:p>
            <a:pPr lvl="1"/>
            <a:r>
              <a:rPr lang="en-US" dirty="0" smtClean="0"/>
              <a:t>Reviewed by a mock IRB made up of the undergraduate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Engaging Students with Biostatistics by Conducting Clinical Trials on The Island&amp;quot;&quot;/&gt;&lt;property id=&quot;20307&quot; value=&quot;256&quot;/&gt;&lt;/object&gt;&lt;object type=&quot;3&quot; unique_id=&quot;11884&quot;&gt;&lt;property id=&quot;20148&quot; value=&quot;5&quot;/&gt;&lt;property id=&quot;20300&quot; value=&quot;Slide 22 - &amp;quot;Acknowledgements&amp;quot;&quot;/&gt;&lt;property id=&quot;20307&quot; value=&quot;291&quot;/&gt;&lt;/object&gt;&lt;object type=&quot;3&quot; unique_id=&quot;12323&quot;&gt;&lt;property id=&quot;20148&quot; value=&quot;5&quot;/&gt;&lt;property id=&quot;20300&quot; value=&quot;Slide 23 - &amp;quot;References&amp;quot;&quot;/&gt;&lt;property id=&quot;20307&quot; value=&quot;299&quot;/&gt;&lt;/object&gt;&lt;object type=&quot;3&quot; unique_id=&quot;14054&quot;&gt;&lt;property id=&quot;20148&quot; value=&quot;5&quot;/&gt;&lt;property id=&quot;20300&quot; value=&quot;Slide 5 - &amp;quot;Basic Island Project&amp;#x0D;&amp;#x0A;Fall 2012+&amp;quot;&quot;/&gt;&lt;property id=&quot;20307&quot; value=&quot;309&quot;/&gt;&lt;/object&gt;&lt;object type=&quot;3&quot; unique_id=&quot;14055&quot;&gt;&lt;property id=&quot;20148&quot; value=&quot;5&quot;/&gt;&lt;property id=&quot;20300&quot; value=&quot;Slide 19 - &amp;quot;Island Projects&amp;#x0D;&amp;#x0A;Benefits for students&amp;quot;&quot;/&gt;&lt;property id=&quot;20307&quot; value=&quot;312&quot;/&gt;&lt;/object&gt;&lt;object type=&quot;3&quot; unique_id=&quot;14056&quot;&gt;&lt;property id=&quot;20148&quot; value=&quot;5&quot;/&gt;&lt;property id=&quot;20300&quot; value=&quot;Slide 6 - &amp;quot;Collaborating Online&amp;quot;&quot;/&gt;&lt;property id=&quot;20307&quot; value=&quot;310&quot;/&gt;&lt;/object&gt;&lt;object type=&quot;3&quot; unique_id=&quot;14057&quot;&gt;&lt;property id=&quot;20148&quot; value=&quot;5&quot;/&gt;&lt;property id=&quot;20300&quot; value=&quot;Slide 13 - &amp;quot;Third Variation&amp;#x0D;&amp;#x0A;Statistical Consulting Course&amp;quot;&quot;/&gt;&lt;property id=&quot;20307&quot; value=&quot;311&quot;/&gt;&lt;/object&gt;&lt;object type=&quot;3&quot; unique_id=&quot;14119&quot;&gt;&lt;property id=&quot;20148&quot; value=&quot;5&quot;/&gt;&lt;property id=&quot;20300&quot; value=&quot;Slide 8 - &amp;quot;First Variation&amp;#x0D;&amp;#x0A;Clinical Trials Course&amp;quot;&quot;/&gt;&lt;property id=&quot;20307&quot; value=&quot;313&quot;/&gt;&lt;/object&gt;&lt;object type=&quot;3&quot; unique_id=&quot;14120&quot;&gt;&lt;property id=&quot;20148&quot; value=&quot;5&quot;/&gt;&lt;property id=&quot;20300&quot; value=&quot;Slide 10 - &amp;quot;Second Variation&amp;#x0D;&amp;#x0A;Summer Institute in Biostatistics&amp;quot;&quot;/&gt;&lt;property id=&quot;20307&quot; value=&quot;314&quot;/&gt;&lt;/object&gt;&lt;object type=&quot;3&quot; unique_id=&quot;14211&quot;&gt;&lt;property id=&quot;20148&quot; value=&quot;5&quot;/&gt;&lt;property id=&quot;20300&quot; value=&quot;Slide 3 - &amp;quot;Outline&amp;quot;&quot;/&gt;&lt;property id=&quot;20307&quot; value=&quot;318&quot;/&gt;&lt;/object&gt;&lt;object type=&quot;3&quot; unique_id=&quot;14212&quot;&gt;&lt;property id=&quot;20148&quot; value=&quot;5&quot;/&gt;&lt;property id=&quot;20300&quot; value=&quot;Slide 7 - &amp;quot;PubH 6414 Island Studies&amp;#x0D;&amp;#x0A;Fall 2013 Online Class&amp;quot;&quot;/&gt;&lt;property id=&quot;20307&quot; value=&quot;316&quot;/&gt;&lt;/object&gt;&lt;object type=&quot;3&quot; unique_id=&quot;14272&quot;&gt;&lt;property id=&quot;20148&quot; value=&quot;5&quot;/&gt;&lt;property id=&quot;20300&quot; value=&quot;Slide 18 - &amp;quot;Island Projects&amp;#x0D;&amp;#x0A;Benefits for instructors&amp;quot;&quot;/&gt;&lt;property id=&quot;20307&quot; value=&quot;320&quot;/&gt;&lt;/object&gt;&lt;object type=&quot;3&quot; unique_id=&quot;14293&quot;&gt;&lt;property id=&quot;20148&quot; value=&quot;5&quot;/&gt;&lt;property id=&quot;20300&quot; value=&quot;Slide 2 - &amp;quot;GAISE College Guidelines&amp;quot;&quot;/&gt;&lt;property id=&quot;20307&quot; value=&quot;321&quot;/&gt;&lt;/object&gt;&lt;object type=&quot;3&quot; unique_id=&quot;14872&quot;&gt;&lt;property id=&quot;20148&quot; value=&quot;5&quot;/&gt;&lt;property id=&quot;20300&quot; value=&quot;Slide 4 - &amp;quot;Theme&amp;#x0D;&amp;#x0A;Introductory Biostatistical Methods&amp;quot;&quot;/&gt;&lt;property id=&quot;20307&quot; value=&quot;325&quot;/&gt;&lt;/object&gt;&lt;object type=&quot;3&quot; unique_id=&quot;14874&quot;&gt;&lt;property id=&quot;20148&quot; value=&quot;5&quot;/&gt;&lt;property id=&quot;20300&quot; value=&quot;Slide 9 - &amp;quot;Clinical Trials Projects&amp;#x0D;&amp;#x0A;Fall 2013+&amp;quot;&quot;/&gt;&lt;property id=&quot;20307&quot; value=&quot;326&quot;/&gt;&lt;/object&gt;&lt;object type=&quot;3&quot; unique_id=&quot;14875&quot;&gt;&lt;property id=&quot;20148&quot; value=&quot;5&quot;/&gt;&lt;property id=&quot;20300&quot; value=&quot;Slide 11 - &amp;quot;SIBS Island Projects&amp;#x0D;&amp;#x0A;Summer 2013+&amp;quot;&quot;/&gt;&lt;property id=&quot;20307&quot; value=&quot;328&quot;/&gt;&lt;/object&gt;&lt;object type=&quot;3&quot; unique_id=&quot;14877&quot;&gt;&lt;property id=&quot;20148&quot; value=&quot;5&quot;/&gt;&lt;property id=&quot;20300&quot; value=&quot;Slide 14 - &amp;quot;Statistical Collaboration on the Island&amp;#x0D;&amp;#x0A;Spring 2014+&amp;quot;&quot;/&gt;&lt;property id=&quot;20307&quot; value=&quot;330&quot;/&gt;&lt;/object&gt;&lt;object type=&quot;3&quot; unique_id=&quot;14878&quot;&gt;&lt;property id=&quot;20148&quot; value=&quot;5&quot;/&gt;&lt;property id=&quot;20300&quot; value=&quot;Slide 15 - &amp;quot;Formal Evaluation&amp;quot;&quot;/&gt;&lt;property id=&quot;20307&quot; value=&quot;331&quot;/&gt;&lt;/object&gt;&lt;object type=&quot;3&quot; unique_id=&quot;14879&quot;&gt;&lt;property id=&quot;20148&quot; value=&quot;5&quot;/&gt;&lt;property id=&quot;20300&quot; value=&quot;Slide 16 - &amp;quot;Fourth Variation&amp;#x0D;&amp;#x0A;Biostatistical Literacy Course&amp;quot;&quot;/&gt;&lt;property id=&quot;20307&quot; value=&quot;332&quot;/&gt;&lt;/object&gt;&lt;object type=&quot;3&quot; unique_id=&quot;14880&quot;&gt;&lt;property id=&quot;20148&quot; value=&quot;5&quot;/&gt;&lt;property id=&quot;20300&quot; value=&quot;Slide 17 - &amp;quot;Expanded Statistical Collaboration &amp;#x0D;&amp;#x0A;Fall 2014+&amp;quot;&quot;/&gt;&lt;property id=&quot;20307&quot; value=&quot;333&quot;/&gt;&lt;/object&gt;&lt;object type=&quot;3&quot; unique_id=&quot;14881&quot;&gt;&lt;property id=&quot;20148&quot; value=&quot;5&quot;/&gt;&lt;property id=&quot;20300&quot; value=&quot;Slide 21 - &amp;quot;Island 2.0&amp;quot;&quot;/&gt;&lt;property id=&quot;20307&quot; value=&quot;335&quot;/&gt;&lt;/object&gt;&lt;object type=&quot;3&quot; unique_id=&quot;14986&quot;&gt;&lt;property id=&quot;20148&quot; value=&quot;5&quot;/&gt;&lt;property id=&quot;20300&quot; value=&quot;Slide 12 - &amp;quot;SIBS Island Projects&amp;#x0D;&amp;#x0A;Summer 2014 Class&amp;quot;&quot;/&gt;&lt;property id=&quot;20307&quot; value=&quot;336&quot;/&gt;&lt;/object&gt;&lt;object type=&quot;3&quot; unique_id=&quot;15330&quot;&gt;&lt;property id=&quot;20148&quot; value=&quot;5&quot;/&gt;&lt;property id=&quot;20300&quot; value=&quot;Slide 20 - &amp;quot;Island Projects&amp;#x0D;&amp;#x0A;Benefits for students&amp;quot;&quot;/&gt;&lt;property id=&quot;20307&quot; value=&quot;337&quot;/&gt;&lt;/object&gt;&lt;object type=&quot;3&quot; unique_id=&quot;16131&quot;&gt;&lt;property id=&quot;20148&quot; value=&quot;5&quot;/&gt;&lt;property id=&quot;20300&quot; value=&quot;Slide 24 - &amp;quot;Questions?&amp;quot;&quot;/&gt;&lt;property id=&quot;20307&quot; value=&quot;338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D2D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D2D-1</Template>
  <TotalTime>3906</TotalTime>
  <Words>1822</Words>
  <Application>Microsoft Office PowerPoint</Application>
  <PresentationFormat>On-screen Show (4:3)</PresentationFormat>
  <Paragraphs>226</Paragraphs>
  <Slides>24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D2D-1</vt:lpstr>
      <vt:lpstr>Engaging Students with Biostatistics by Conducting Clinical Trials on The Island</vt:lpstr>
      <vt:lpstr>GAISE College Guidelines</vt:lpstr>
      <vt:lpstr>Outline</vt:lpstr>
      <vt:lpstr>Theme Introductory Biostatistical Methods</vt:lpstr>
      <vt:lpstr>Basic Island Project Fall 2012+</vt:lpstr>
      <vt:lpstr>Collaborating Online</vt:lpstr>
      <vt:lpstr>PubH 6414 Island Studies Fall 2013 Online Class</vt:lpstr>
      <vt:lpstr>First Variation Clinical Trials Course</vt:lpstr>
      <vt:lpstr>Clinical Trials Projects Fall 2013+</vt:lpstr>
      <vt:lpstr>Second Variation Summer Institute in Biostatistics</vt:lpstr>
      <vt:lpstr>SIBS Island Projects Summer 2013+</vt:lpstr>
      <vt:lpstr>SIBS Island Projects Summer 2014 Class</vt:lpstr>
      <vt:lpstr>Third Variation Statistical Consulting Course</vt:lpstr>
      <vt:lpstr>Statistical Collaboration on the Island Spring 2014+</vt:lpstr>
      <vt:lpstr>Formal Evaluation</vt:lpstr>
      <vt:lpstr>Fourth Variation Biostatistical Literacy Course</vt:lpstr>
      <vt:lpstr>Expanded Statistical Collaboration  Fall 2014+</vt:lpstr>
      <vt:lpstr>Island Projects Benefits for instructors</vt:lpstr>
      <vt:lpstr>Island Projects Benefits for students</vt:lpstr>
      <vt:lpstr>Island Projects Benefits for students</vt:lpstr>
      <vt:lpstr>Island 2.0</vt:lpstr>
      <vt:lpstr>Acknowledgements</vt:lpstr>
      <vt:lpstr>References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Defense of Art Appreciation: What your doctor does NOT need to know about statistics</dc:title>
  <dc:creator>Ann Brearley</dc:creator>
  <cp:lastModifiedBy>Ann Brearley(2)</cp:lastModifiedBy>
  <cp:revision>241</cp:revision>
  <cp:lastPrinted>2013-08-02T16:19:19Z</cp:lastPrinted>
  <dcterms:created xsi:type="dcterms:W3CDTF">2013-01-24T14:06:57Z</dcterms:created>
  <dcterms:modified xsi:type="dcterms:W3CDTF">2014-08-01T21:26:54Z</dcterms:modified>
</cp:coreProperties>
</file>

<file path=docProps/thumbnail.jpeg>
</file>